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1" r:id="rId6"/>
    <p:sldId id="282" r:id="rId7"/>
    <p:sldId id="283" r:id="rId8"/>
    <p:sldId id="284" r:id="rId9"/>
    <p:sldId id="306" r:id="rId10"/>
    <p:sldId id="308" r:id="rId11"/>
    <p:sldId id="312" r:id="rId12"/>
    <p:sldId id="309" r:id="rId13"/>
    <p:sldId id="311" r:id="rId14"/>
    <p:sldId id="310" r:id="rId15"/>
    <p:sldId id="30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garaju Kunigiri" initials="NK" lastIdx="1" clrIdx="0">
    <p:extLst>
      <p:ext uri="{19B8F6BF-5375-455C-9EA6-DF929625EA0E}">
        <p15:presenceInfo xmlns:p15="http://schemas.microsoft.com/office/powerpoint/2012/main" userId="8720fbd80d0a9b9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5" d="100"/>
          <a:sy n="85" d="100"/>
        </p:scale>
        <p:origin x="59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1/4/2023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1/4/2023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097307" y="1673525"/>
            <a:ext cx="4100418" cy="1420658"/>
          </a:xfrm>
        </p:spPr>
        <p:txBody>
          <a:bodyPr>
            <a:noAutofit/>
          </a:bodyPr>
          <a:lstStyle/>
          <a:p>
            <a:pPr algn="l"/>
            <a:r>
              <a:rPr lang="en-US" sz="4800" b="1" dirty="0">
                <a:effectLst>
                  <a:outerShdw blurRad="38100" dist="38100" dir="2700000" algn="tl">
                    <a:srgbClr val="000000">
                      <a:alpha val="43137"/>
                    </a:srgbClr>
                  </a:outerShdw>
                </a:effectLst>
              </a:rPr>
              <a:t>Email Spam Classifier</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097307" y="4157933"/>
            <a:ext cx="3777730" cy="1026544"/>
          </a:xfrm>
        </p:spPr>
        <p:txBody>
          <a:bodyPr>
            <a:normAutofit/>
          </a:bodyPr>
          <a:lstStyle/>
          <a:p>
            <a:pPr algn="l"/>
            <a:r>
              <a:rPr lang="en-US" sz="2300" dirty="0">
                <a:solidFill>
                  <a:srgbClr val="5792BA"/>
                </a:solidFill>
              </a:rPr>
              <a:t>By</a:t>
            </a:r>
            <a:r>
              <a:rPr lang="en-US" dirty="0">
                <a:solidFill>
                  <a:srgbClr val="5792BA"/>
                </a:solidFill>
              </a:rPr>
              <a:t>: KUNIGIRI NAGARAJU</a:t>
            </a:r>
            <a:endParaRPr lang="en-US" sz="2300" dirty="0">
              <a:solidFill>
                <a:srgbClr val="5792BA"/>
              </a:solidFill>
            </a:endParaRP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19365-2C2E-AA4D-19DA-5014F71EC7F8}"/>
              </a:ext>
            </a:extLst>
          </p:cNvPr>
          <p:cNvSpPr>
            <a:spLocks noGrp="1"/>
          </p:cNvSpPr>
          <p:nvPr>
            <p:ph type="title"/>
          </p:nvPr>
        </p:nvSpPr>
        <p:spPr>
          <a:xfrm>
            <a:off x="457200" y="71718"/>
            <a:ext cx="10810357" cy="878541"/>
          </a:xfrm>
        </p:spPr>
        <p:txBody>
          <a:bodyPr/>
          <a:lstStyle/>
          <a:p>
            <a:pPr algn="l"/>
            <a:r>
              <a:rPr lang="en-US" dirty="0">
                <a:solidFill>
                  <a:schemeClr val="bg1"/>
                </a:solidFill>
              </a:rPr>
              <a:t>Data Visualization</a:t>
            </a:r>
            <a:endParaRPr lang="en-IN" dirty="0">
              <a:solidFill>
                <a:schemeClr val="bg1"/>
              </a:solidFill>
            </a:endParaRPr>
          </a:p>
        </p:txBody>
      </p:sp>
      <p:sp>
        <p:nvSpPr>
          <p:cNvPr id="5" name="TextBox 4">
            <a:extLst>
              <a:ext uri="{FF2B5EF4-FFF2-40B4-BE49-F238E27FC236}">
                <a16:creationId xmlns:a16="http://schemas.microsoft.com/office/drawing/2014/main" id="{D19153B5-2A0F-0AEF-429E-D938D6FA8B6B}"/>
              </a:ext>
            </a:extLst>
          </p:cNvPr>
          <p:cNvSpPr txBox="1"/>
          <p:nvPr/>
        </p:nvSpPr>
        <p:spPr>
          <a:xfrm>
            <a:off x="457200" y="5791199"/>
            <a:ext cx="11734800" cy="1261627"/>
          </a:xfrm>
          <a:prstGeom prst="rect">
            <a:avLst/>
          </a:prstGeom>
          <a:noFill/>
        </p:spPr>
        <p:txBody>
          <a:bodyPr wrap="square" rtlCol="0">
            <a:spAutoFit/>
          </a:bodyPr>
          <a:lstStyle/>
          <a:p>
            <a:pPr>
              <a:lnSpc>
                <a:spcPct val="115000"/>
              </a:lnSpc>
              <a:spcAft>
                <a:spcPts val="1000"/>
              </a:spcAft>
            </a:pPr>
            <a:r>
              <a:rPr lang="en-US" sz="2000" dirty="0">
                <a:solidFill>
                  <a:schemeClr val="bg1"/>
                </a:solidFill>
                <a:latin typeface="Calibri" panose="020F0502020204030204" pitchFamily="34" charset="0"/>
                <a:ea typeface="Calibri" panose="020F0502020204030204" pitchFamily="34" charset="0"/>
                <a:cs typeface="Gautami" panose="020B0502040204020203" pitchFamily="34" charset="0"/>
              </a:rPr>
              <a:t>These are the words in HAM where “to” has highest of more than 1500 times and followed  by “you”,”i”,”1”,”and”,”the”,”in”,”u”,”my”,”is”,”me”,”of”,”for,”that”,” </a:t>
            </a:r>
            <a:r>
              <a:rPr lang="en-US" sz="2000" dirty="0" err="1">
                <a:solidFill>
                  <a:schemeClr val="bg1"/>
                </a:solidFill>
                <a:latin typeface="Calibri" panose="020F0502020204030204" pitchFamily="34" charset="0"/>
                <a:ea typeface="Calibri" panose="020F0502020204030204" pitchFamily="34" charset="0"/>
                <a:cs typeface="Gautami" panose="020B0502040204020203" pitchFamily="34" charset="0"/>
              </a:rPr>
              <a:t>it”,”your,”on”,”have</a:t>
            </a:r>
            <a:r>
              <a:rPr lang="en-US" sz="2000" dirty="0">
                <a:solidFill>
                  <a:schemeClr val="bg1"/>
                </a:solidFill>
                <a:latin typeface="Calibri" panose="020F0502020204030204" pitchFamily="34" charset="0"/>
                <a:ea typeface="Calibri" panose="020F0502020204030204" pitchFamily="34" charset="0"/>
                <a:cs typeface="Gautami" panose="020B0502040204020203" pitchFamily="34" charset="0"/>
              </a:rPr>
              <a:t>” with more than 350 times</a:t>
            </a:r>
            <a:endParaRPr lang="en-IN" sz="2000" dirty="0">
              <a:solidFill>
                <a:schemeClr val="bg1"/>
              </a:solidFill>
              <a:effectLst/>
              <a:latin typeface="Calibri" panose="020F0502020204030204" pitchFamily="34" charset="0"/>
              <a:ea typeface="Calibri" panose="020F0502020204030204" pitchFamily="34" charset="0"/>
              <a:cs typeface="Gautami" panose="020B0502040204020203" pitchFamily="34" charset="0"/>
            </a:endParaRPr>
          </a:p>
          <a:p>
            <a:pPr>
              <a:lnSpc>
                <a:spcPct val="115000"/>
              </a:lnSpc>
              <a:spcAft>
                <a:spcPts val="1000"/>
              </a:spcAft>
            </a:pPr>
            <a:endParaRPr lang="en-IN" sz="2000" dirty="0">
              <a:solidFill>
                <a:schemeClr val="bg1"/>
              </a:solidFill>
              <a:effectLst/>
              <a:latin typeface="Calibri" panose="020F0502020204030204" pitchFamily="34" charset="0"/>
              <a:ea typeface="Calibri" panose="020F0502020204030204" pitchFamily="34" charset="0"/>
              <a:cs typeface="Gautami" panose="020B0502040204020203" pitchFamily="34" charset="0"/>
            </a:endParaRPr>
          </a:p>
        </p:txBody>
      </p:sp>
      <p:sp>
        <p:nvSpPr>
          <p:cNvPr id="4" name="Content Placeholder 3">
            <a:extLst>
              <a:ext uri="{FF2B5EF4-FFF2-40B4-BE49-F238E27FC236}">
                <a16:creationId xmlns:a16="http://schemas.microsoft.com/office/drawing/2014/main" id="{03B7C3AA-562E-1DCE-3A4E-0E6B867F747C}"/>
              </a:ext>
            </a:extLst>
          </p:cNvPr>
          <p:cNvSpPr>
            <a:spLocks noGrp="1"/>
          </p:cNvSpPr>
          <p:nvPr>
            <p:ph idx="1"/>
          </p:nvPr>
        </p:nvSpPr>
        <p:spPr/>
        <p:txBody>
          <a:bodyPr/>
          <a:lstStyle/>
          <a:p>
            <a:endParaRPr lang="en-IN"/>
          </a:p>
        </p:txBody>
      </p:sp>
      <p:pic>
        <p:nvPicPr>
          <p:cNvPr id="5122" name="Picture 2">
            <a:extLst>
              <a:ext uri="{FF2B5EF4-FFF2-40B4-BE49-F238E27FC236}">
                <a16:creationId xmlns:a16="http://schemas.microsoft.com/office/drawing/2014/main" id="{CE076B53-B071-2012-6FB4-BB77737732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794" y="1281953"/>
            <a:ext cx="9655593" cy="4383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047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19365-2C2E-AA4D-19DA-5014F71EC7F8}"/>
              </a:ext>
            </a:extLst>
          </p:cNvPr>
          <p:cNvSpPr>
            <a:spLocks noGrp="1"/>
          </p:cNvSpPr>
          <p:nvPr>
            <p:ph type="title"/>
          </p:nvPr>
        </p:nvSpPr>
        <p:spPr>
          <a:xfrm>
            <a:off x="457200" y="71718"/>
            <a:ext cx="10810357" cy="878541"/>
          </a:xfrm>
        </p:spPr>
        <p:txBody>
          <a:bodyPr/>
          <a:lstStyle/>
          <a:p>
            <a:pPr algn="l"/>
            <a:r>
              <a:rPr lang="en-US" dirty="0" err="1">
                <a:solidFill>
                  <a:schemeClr val="bg1"/>
                </a:solidFill>
              </a:rPr>
              <a:t>Finalising</a:t>
            </a:r>
            <a:r>
              <a:rPr lang="en-US" dirty="0">
                <a:solidFill>
                  <a:schemeClr val="bg1"/>
                </a:solidFill>
              </a:rPr>
              <a:t> the Model</a:t>
            </a:r>
            <a:endParaRPr lang="en-IN" dirty="0">
              <a:solidFill>
                <a:schemeClr val="bg1"/>
              </a:solidFill>
            </a:endParaRPr>
          </a:p>
        </p:txBody>
      </p:sp>
      <p:sp>
        <p:nvSpPr>
          <p:cNvPr id="4" name="Content Placeholder 3">
            <a:extLst>
              <a:ext uri="{FF2B5EF4-FFF2-40B4-BE49-F238E27FC236}">
                <a16:creationId xmlns:a16="http://schemas.microsoft.com/office/drawing/2014/main" id="{03B7C3AA-562E-1DCE-3A4E-0E6B867F747C}"/>
              </a:ext>
            </a:extLst>
          </p:cNvPr>
          <p:cNvSpPr>
            <a:spLocks noGrp="1"/>
          </p:cNvSpPr>
          <p:nvPr>
            <p:ph idx="1"/>
          </p:nvPr>
        </p:nvSpPr>
        <p:spPr>
          <a:xfrm>
            <a:off x="905435" y="4984376"/>
            <a:ext cx="10721789" cy="1640541"/>
          </a:xfrm>
        </p:spPr>
        <p:txBody>
          <a:bodyPr>
            <a:normAutofit/>
          </a:bodyPr>
          <a:lstStyle/>
          <a:p>
            <a:r>
              <a:rPr lang="en-US" sz="1800" dirty="0">
                <a:solidFill>
                  <a:schemeClr val="bg1"/>
                </a:solidFill>
                <a:effectLst/>
              </a:rPr>
              <a:t> As per the Accuracy score </a:t>
            </a:r>
            <a:r>
              <a:rPr lang="en-US" sz="1800" dirty="0" err="1">
                <a:solidFill>
                  <a:schemeClr val="bg1"/>
                </a:solidFill>
                <a:effectLst/>
              </a:rPr>
              <a:t>Bernouli</a:t>
            </a:r>
            <a:r>
              <a:rPr lang="en-US" sz="1800" dirty="0">
                <a:solidFill>
                  <a:schemeClr val="bg1"/>
                </a:solidFill>
                <a:effectLst/>
              </a:rPr>
              <a:t> Naïve Bayes Classifier has performed well with 97% with Precision score of 97.80%  compared to other models which fits our model</a:t>
            </a:r>
            <a:endParaRPr lang="en-IN" sz="1800" dirty="0">
              <a:solidFill>
                <a:schemeClr val="bg1"/>
              </a:solidFill>
              <a:effectLst/>
            </a:endParaRPr>
          </a:p>
        </p:txBody>
      </p:sp>
      <p:pic>
        <p:nvPicPr>
          <p:cNvPr id="5" name="Picture 4">
            <a:extLst>
              <a:ext uri="{FF2B5EF4-FFF2-40B4-BE49-F238E27FC236}">
                <a16:creationId xmlns:a16="http://schemas.microsoft.com/office/drawing/2014/main" id="{1F94023D-A436-9F78-DFF3-56E03A60A878}"/>
              </a:ext>
            </a:extLst>
          </p:cNvPr>
          <p:cNvPicPr>
            <a:picLocks noChangeAspect="1"/>
          </p:cNvPicPr>
          <p:nvPr/>
        </p:nvPicPr>
        <p:blipFill>
          <a:blip r:embed="rId2"/>
          <a:stretch>
            <a:fillRect/>
          </a:stretch>
        </p:blipFill>
        <p:spPr>
          <a:xfrm>
            <a:off x="3283976" y="2331625"/>
            <a:ext cx="5624047" cy="2194750"/>
          </a:xfrm>
          <a:prstGeom prst="rect">
            <a:avLst/>
          </a:prstGeom>
        </p:spPr>
      </p:pic>
    </p:spTree>
    <p:extLst>
      <p:ext uri="{BB962C8B-B14F-4D97-AF65-F5344CB8AC3E}">
        <p14:creationId xmlns:p14="http://schemas.microsoft.com/office/powerpoint/2010/main" val="3873732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25009-CEBE-55B4-158F-9CA39AF74ABB}"/>
              </a:ext>
            </a:extLst>
          </p:cNvPr>
          <p:cNvSpPr>
            <a:spLocks noGrp="1"/>
          </p:cNvSpPr>
          <p:nvPr>
            <p:ph type="title"/>
          </p:nvPr>
        </p:nvSpPr>
        <p:spPr>
          <a:xfrm>
            <a:off x="913795" y="0"/>
            <a:ext cx="10157617" cy="726141"/>
          </a:xfrm>
        </p:spPr>
        <p:txBody>
          <a:bodyPr>
            <a:normAutofit fontScale="90000"/>
          </a:bodyPr>
          <a:lstStyle/>
          <a:p>
            <a:r>
              <a:rPr lang="en-US" sz="4800" b="1" dirty="0"/>
              <a:t>Conclusion</a:t>
            </a:r>
            <a:endParaRPr lang="en-IN" sz="4800" b="1" dirty="0"/>
          </a:p>
        </p:txBody>
      </p:sp>
      <p:sp>
        <p:nvSpPr>
          <p:cNvPr id="3" name="Content Placeholder 2">
            <a:extLst>
              <a:ext uri="{FF2B5EF4-FFF2-40B4-BE49-F238E27FC236}">
                <a16:creationId xmlns:a16="http://schemas.microsoft.com/office/drawing/2014/main" id="{8CC2CE91-6314-889F-0585-4ED35694D475}"/>
              </a:ext>
            </a:extLst>
          </p:cNvPr>
          <p:cNvSpPr>
            <a:spLocks noGrp="1"/>
          </p:cNvSpPr>
          <p:nvPr>
            <p:ph idx="1"/>
          </p:nvPr>
        </p:nvSpPr>
        <p:spPr>
          <a:xfrm>
            <a:off x="528918" y="815788"/>
            <a:ext cx="10990729" cy="5773271"/>
          </a:xfrm>
        </p:spPr>
        <p:txBody>
          <a:bodyPr>
            <a:normAutofit lnSpcReduction="10000"/>
          </a:bodyPr>
          <a:lstStyle/>
          <a:p>
            <a:pPr>
              <a:lnSpc>
                <a:spcPct val="115000"/>
              </a:lnSpc>
              <a:spcAft>
                <a:spcPts val="1000"/>
              </a:spcAft>
            </a:pPr>
            <a:r>
              <a:rPr lang="en-US" sz="1800" dirty="0">
                <a:effectLst/>
                <a:latin typeface="Calibri" panose="020F0502020204030204" pitchFamily="34" charset="0"/>
                <a:ea typeface="Calibri" panose="020F0502020204030204" pitchFamily="34" charset="0"/>
                <a:cs typeface="Gautami" panose="020B0502040204020203" pitchFamily="34" charset="0"/>
              </a:rPr>
              <a:t>In this project the sample data is provided from our client database. In this project, we addressed the task of data cleaning by grouping spam and ham. There are several limitations to the work on email spam classification using machine learning techniques. Some of these limitations include: </a:t>
            </a:r>
            <a:endParaRPr lang="en-IN" sz="1800" dirty="0">
              <a:effectLst/>
              <a:latin typeface="Calibri" panose="020F0502020204030204" pitchFamily="34" charset="0"/>
              <a:ea typeface="Calibri" panose="020F0502020204030204" pitchFamily="34" charset="0"/>
              <a:cs typeface="Gautami" panose="020B0502040204020203" pitchFamily="34" charset="0"/>
            </a:endParaRPr>
          </a:p>
          <a:p>
            <a:pPr>
              <a:lnSpc>
                <a:spcPct val="115000"/>
              </a:lnSpc>
              <a:spcAft>
                <a:spcPts val="1000"/>
              </a:spcAft>
            </a:pPr>
            <a:r>
              <a:rPr lang="en-US" sz="1800" dirty="0">
                <a:effectLst/>
                <a:latin typeface="Calibri" panose="020F0502020204030204" pitchFamily="34" charset="0"/>
                <a:ea typeface="Calibri" panose="020F0502020204030204" pitchFamily="34" charset="0"/>
                <a:cs typeface="Gautami" panose="020B0502040204020203" pitchFamily="34" charset="0"/>
              </a:rPr>
              <a:t>Evolving spam tactics: Spammers often use sophisticated tactics to evade detection, such as using images or JavaScript to conceal the true content of the email. These tactics can make it difficult for machine learning models to accurately classify spam emails, and they may require frequent updates and retraining to keep up with the latest spam techniques.</a:t>
            </a:r>
            <a:endParaRPr lang="en-IN" sz="1800" dirty="0">
              <a:effectLst/>
              <a:latin typeface="Calibri" panose="020F0502020204030204" pitchFamily="34" charset="0"/>
              <a:ea typeface="Calibri" panose="020F0502020204030204" pitchFamily="34" charset="0"/>
              <a:cs typeface="Gautami" panose="020B0502040204020203" pitchFamily="34" charset="0"/>
            </a:endParaRPr>
          </a:p>
          <a:p>
            <a:pPr>
              <a:lnSpc>
                <a:spcPct val="115000"/>
              </a:lnSpc>
              <a:spcAft>
                <a:spcPts val="1000"/>
              </a:spcAft>
            </a:pPr>
            <a:r>
              <a:rPr lang="en-US" sz="1800" dirty="0">
                <a:effectLst/>
                <a:latin typeface="Calibri" panose="020F0502020204030204" pitchFamily="34" charset="0"/>
                <a:ea typeface="Calibri" panose="020F0502020204030204" pitchFamily="34" charset="0"/>
                <a:cs typeface="Gautami" panose="020B0502040204020203" pitchFamily="34" charset="0"/>
              </a:rPr>
              <a:t>Limited generalizability: Machine learning models are generally only as good as the data they are trained on. If the training data is not representative of the types of emails that the classifier will encounter in the real world, the model may not generalize well and may produce poor results.</a:t>
            </a:r>
            <a:endParaRPr lang="en-IN" sz="1800" dirty="0">
              <a:effectLst/>
              <a:latin typeface="Calibri" panose="020F0502020204030204" pitchFamily="34" charset="0"/>
              <a:ea typeface="Calibri" panose="020F0502020204030204" pitchFamily="34" charset="0"/>
              <a:cs typeface="Gautami" panose="020B0502040204020203" pitchFamily="34" charset="0"/>
            </a:endParaRPr>
          </a:p>
          <a:p>
            <a:pPr>
              <a:lnSpc>
                <a:spcPct val="115000"/>
              </a:lnSpc>
              <a:spcAft>
                <a:spcPts val="1000"/>
              </a:spcAft>
            </a:pPr>
            <a:r>
              <a:rPr lang="en-US" sz="1800" dirty="0">
                <a:effectLst/>
                <a:latin typeface="Calibri" panose="020F0502020204030204" pitchFamily="34" charset="0"/>
                <a:ea typeface="Calibri" panose="020F0502020204030204" pitchFamily="34" charset="0"/>
                <a:cs typeface="Gautami" panose="020B0502040204020203" pitchFamily="34" charset="0"/>
              </a:rPr>
              <a:t>There is scope for future work in the area of email spam classification to address these limitations and improve the performance of machine learning models. This could include developing new algorithms and techniques for dealing with evolving spam tactics, increasing the diversity and representativeness of the training data, and addressing bias in the data. Additionally, there may be opportunities to integrate email spam classification with other tools and systems, such as email servers and email clients, to improve the overall effectiveness of spam prevention.</a:t>
            </a:r>
            <a:endParaRPr lang="en-IN" sz="1800" dirty="0">
              <a:effectLst/>
              <a:latin typeface="Calibri" panose="020F0502020204030204" pitchFamily="34" charset="0"/>
              <a:ea typeface="Calibri" panose="020F0502020204030204" pitchFamily="34" charset="0"/>
              <a:cs typeface="Gautami" panose="020B0502040204020203" pitchFamily="34" charset="0"/>
            </a:endParaRPr>
          </a:p>
          <a:p>
            <a:endParaRPr lang="en-IN" dirty="0"/>
          </a:p>
        </p:txBody>
      </p:sp>
    </p:spTree>
    <p:extLst>
      <p:ext uri="{BB962C8B-B14F-4D97-AF65-F5344CB8AC3E}">
        <p14:creationId xmlns:p14="http://schemas.microsoft.com/office/powerpoint/2010/main" val="2798766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6" y="0"/>
            <a:ext cx="9163078" cy="886691"/>
          </a:xfrm>
        </p:spPr>
        <p:txBody>
          <a:bodyPr>
            <a:normAutofit/>
          </a:bodyPr>
          <a:lstStyle/>
          <a:p>
            <a:r>
              <a:rPr lang="en-US" dirty="0"/>
              <a:t>Introduction </a:t>
            </a:r>
          </a:p>
        </p:txBody>
      </p:sp>
      <p:sp>
        <p:nvSpPr>
          <p:cNvPr id="4" name="Content Placeholder 3">
            <a:extLst>
              <a:ext uri="{FF2B5EF4-FFF2-40B4-BE49-F238E27FC236}">
                <a16:creationId xmlns:a16="http://schemas.microsoft.com/office/drawing/2014/main" id="{1A19FE11-021B-1D28-F1C3-B7B852F04E29}"/>
              </a:ext>
            </a:extLst>
          </p:cNvPr>
          <p:cNvSpPr>
            <a:spLocks noGrp="1"/>
          </p:cNvSpPr>
          <p:nvPr>
            <p:ph idx="1"/>
          </p:nvPr>
        </p:nvSpPr>
        <p:spPr>
          <a:xfrm>
            <a:off x="341745" y="1911926"/>
            <a:ext cx="10925812" cy="3879273"/>
          </a:xfrm>
        </p:spPr>
        <p:txBody>
          <a:bodyPr/>
          <a:lstStyle/>
          <a:p>
            <a:pPr marL="36900" indent="0">
              <a:buNone/>
            </a:pPr>
            <a:r>
              <a:rPr lang="en-IN" sz="1800" spc="-5" dirty="0">
                <a:solidFill>
                  <a:schemeClr val="tx1"/>
                </a:solidFill>
                <a:effectLst/>
                <a:latin typeface="Calibri" panose="020F0502020204030204" pitchFamily="34" charset="0"/>
                <a:ea typeface="Times New Roman" panose="02020603050405020304" pitchFamily="18" charset="0"/>
              </a:rPr>
              <a:t>The SMS Spam Collection is a set of SMS tagged messages that have been collected for SMS Spam research. It contains one set of SMS messages in English of 5,574 messages, tagged according being ham (legitimate) or spam.</a:t>
            </a:r>
            <a:endParaRPr lang="en-IN" sz="1800" dirty="0">
              <a:solidFill>
                <a:schemeClr val="tx1"/>
              </a:solidFill>
              <a:effectLst/>
              <a:latin typeface="Times New Roman" panose="02020603050405020304" pitchFamily="18" charset="0"/>
              <a:ea typeface="Times New Roman" panose="02020603050405020304" pitchFamily="18" charset="0"/>
            </a:endParaRPr>
          </a:p>
          <a:p>
            <a:pPr marL="36900" indent="0">
              <a:buNone/>
            </a:pPr>
            <a:endParaRPr lang="en-IN" dirty="0">
              <a:solidFill>
                <a:schemeClr val="tx1"/>
              </a:solidFill>
            </a:endParaRPr>
          </a:p>
          <a:p>
            <a:pPr>
              <a:lnSpc>
                <a:spcPts val="2400"/>
              </a:lnSpc>
            </a:pPr>
            <a:r>
              <a:rPr lang="en-IN" sz="1800" u="sng" spc="-5" dirty="0">
                <a:solidFill>
                  <a:schemeClr val="tx1"/>
                </a:solidFill>
                <a:effectLst/>
                <a:latin typeface="Calibri" panose="020F0502020204030204" pitchFamily="34" charset="0"/>
                <a:ea typeface="Times New Roman" panose="02020603050405020304" pitchFamily="18" charset="0"/>
              </a:rPr>
              <a:t>What is a Spam Filtering</a:t>
            </a:r>
            <a:endParaRPr lang="en-IN" sz="1800" dirty="0">
              <a:solidFill>
                <a:schemeClr val="tx1"/>
              </a:solidFill>
              <a:effectLst/>
              <a:latin typeface="Times New Roman" panose="02020603050405020304" pitchFamily="18" charset="0"/>
              <a:ea typeface="Times New Roman" panose="02020603050405020304" pitchFamily="18" charset="0"/>
            </a:endParaRPr>
          </a:p>
          <a:p>
            <a:pPr>
              <a:lnSpc>
                <a:spcPts val="2400"/>
              </a:lnSpc>
            </a:pPr>
            <a:r>
              <a:rPr lang="en-IN" sz="1800" spc="-5" dirty="0">
                <a:solidFill>
                  <a:schemeClr val="tx1"/>
                </a:solidFill>
                <a:effectLst/>
                <a:latin typeface="Calibri" panose="020F0502020204030204" pitchFamily="34" charset="0"/>
                <a:ea typeface="Times New Roman" panose="02020603050405020304" pitchFamily="18" charset="0"/>
              </a:rPr>
              <a:t>Spam Detector is used to detect unwanted, malicious and virus infected texts and helps to separate them from the </a:t>
            </a:r>
            <a:r>
              <a:rPr lang="en-IN" sz="1800" spc="-5" dirty="0" err="1">
                <a:solidFill>
                  <a:schemeClr val="tx1"/>
                </a:solidFill>
                <a:effectLst/>
                <a:latin typeface="Calibri" panose="020F0502020204030204" pitchFamily="34" charset="0"/>
                <a:ea typeface="Times New Roman" panose="02020603050405020304" pitchFamily="18" charset="0"/>
              </a:rPr>
              <a:t>nonspam</a:t>
            </a:r>
            <a:r>
              <a:rPr lang="en-IN" sz="1800" spc="-5" dirty="0">
                <a:solidFill>
                  <a:schemeClr val="tx1"/>
                </a:solidFill>
                <a:effectLst/>
                <a:latin typeface="Calibri" panose="020F0502020204030204" pitchFamily="34" charset="0"/>
                <a:ea typeface="Times New Roman" panose="02020603050405020304" pitchFamily="18" charset="0"/>
              </a:rPr>
              <a:t> texts. It uses a binary type of classification containing the labels such as ‘</a:t>
            </a:r>
            <a:r>
              <a:rPr lang="en-IN" sz="1800" b="1" spc="-5" dirty="0">
                <a:solidFill>
                  <a:schemeClr val="tx1"/>
                </a:solidFill>
                <a:effectLst/>
                <a:latin typeface="Calibri" panose="020F0502020204030204" pitchFamily="34" charset="0"/>
                <a:ea typeface="Times New Roman" panose="02020603050405020304" pitchFamily="18" charset="0"/>
              </a:rPr>
              <a:t>ham’</a:t>
            </a:r>
            <a:r>
              <a:rPr lang="en-IN" sz="1800" spc="-5" dirty="0">
                <a:solidFill>
                  <a:schemeClr val="tx1"/>
                </a:solidFill>
                <a:effectLst/>
                <a:latin typeface="Calibri" panose="020F0502020204030204" pitchFamily="34" charset="0"/>
                <a:ea typeface="Times New Roman" panose="02020603050405020304" pitchFamily="18" charset="0"/>
              </a:rPr>
              <a:t> (</a:t>
            </a:r>
            <a:r>
              <a:rPr lang="en-IN" sz="1800" spc="-5" dirty="0" err="1">
                <a:solidFill>
                  <a:schemeClr val="tx1"/>
                </a:solidFill>
                <a:effectLst/>
                <a:latin typeface="Calibri" panose="020F0502020204030204" pitchFamily="34" charset="0"/>
                <a:ea typeface="Times New Roman" panose="02020603050405020304" pitchFamily="18" charset="0"/>
              </a:rPr>
              <a:t>nonspam</a:t>
            </a:r>
            <a:r>
              <a:rPr lang="en-IN" sz="1800" spc="-5" dirty="0">
                <a:solidFill>
                  <a:schemeClr val="tx1"/>
                </a:solidFill>
                <a:effectLst/>
                <a:latin typeface="Calibri" panose="020F0502020204030204" pitchFamily="34" charset="0"/>
                <a:ea typeface="Times New Roman" panose="02020603050405020304" pitchFamily="18" charset="0"/>
              </a:rPr>
              <a:t>) and </a:t>
            </a:r>
            <a:r>
              <a:rPr lang="en-IN" sz="1800" b="1" spc="-5" dirty="0">
                <a:solidFill>
                  <a:schemeClr val="tx1"/>
                </a:solidFill>
                <a:effectLst/>
                <a:latin typeface="Calibri" panose="020F0502020204030204" pitchFamily="34" charset="0"/>
                <a:ea typeface="Times New Roman" panose="02020603050405020304" pitchFamily="18" charset="0"/>
              </a:rPr>
              <a:t>spam</a:t>
            </a:r>
            <a:r>
              <a:rPr lang="en-IN" sz="1800" spc="-5" dirty="0">
                <a:solidFill>
                  <a:schemeClr val="tx1"/>
                </a:solidFill>
                <a:effectLst/>
                <a:latin typeface="Calibri" panose="020F0502020204030204" pitchFamily="34" charset="0"/>
                <a:ea typeface="Times New Roman" panose="02020603050405020304" pitchFamily="18" charset="0"/>
              </a:rPr>
              <a:t>. Application of this can be seen in Google Mail (GMAIL) where it segregates the spam emails in order to prevent them from getting into the user’s inbox.</a:t>
            </a:r>
            <a:endParaRPr lang="en-IN" sz="1800" dirty="0">
              <a:solidFill>
                <a:schemeClr val="tx1"/>
              </a:solidFill>
              <a:effectLst/>
              <a:latin typeface="Times New Roman" panose="02020603050405020304" pitchFamily="18" charset="0"/>
              <a:ea typeface="Times New Roman" panose="02020603050405020304" pitchFamily="18" charset="0"/>
            </a:endParaRPr>
          </a:p>
          <a:p>
            <a:pPr marL="36900" indent="0">
              <a:buNone/>
            </a:pPr>
            <a:endParaRPr lang="en-IN" dirty="0">
              <a:solidFill>
                <a:schemeClr val="tx1"/>
              </a:solidFill>
            </a:endParaRPr>
          </a:p>
        </p:txBody>
      </p:sp>
    </p:spTree>
    <p:extLst>
      <p:ext uri="{BB962C8B-B14F-4D97-AF65-F5344CB8AC3E}">
        <p14:creationId xmlns:p14="http://schemas.microsoft.com/office/powerpoint/2010/main" val="3265077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19365-2C2E-AA4D-19DA-5014F71EC7F8}"/>
              </a:ext>
            </a:extLst>
          </p:cNvPr>
          <p:cNvSpPr>
            <a:spLocks noGrp="1"/>
          </p:cNvSpPr>
          <p:nvPr>
            <p:ph type="title"/>
          </p:nvPr>
        </p:nvSpPr>
        <p:spPr>
          <a:xfrm>
            <a:off x="457200" y="71718"/>
            <a:ext cx="10810357" cy="878541"/>
          </a:xfrm>
        </p:spPr>
        <p:txBody>
          <a:bodyPr/>
          <a:lstStyle/>
          <a:p>
            <a:pPr lvl="0">
              <a:lnSpc>
                <a:spcPct val="106000"/>
              </a:lnSpc>
            </a:pPr>
            <a:r>
              <a:rPr lang="en-IN" sz="4800" b="1" dirty="0">
                <a:effectLst/>
                <a:latin typeface="Calibri" panose="020F0502020204030204" pitchFamily="34" charset="0"/>
                <a:ea typeface="Calibri" panose="020F0502020204030204" pitchFamily="34" charset="0"/>
                <a:cs typeface="Gautami" panose="020B0502040204020203" pitchFamily="34" charset="0"/>
              </a:rPr>
              <a:t>Data Sources and their formats</a:t>
            </a:r>
            <a:endParaRPr lang="en-IN" sz="4800" dirty="0">
              <a:effectLst/>
              <a:latin typeface="Calibri" panose="020F0502020204030204" pitchFamily="34" charset="0"/>
              <a:ea typeface="Calibri" panose="020F0502020204030204" pitchFamily="34" charset="0"/>
              <a:cs typeface="Gautami" panose="020B0502040204020203" pitchFamily="34" charset="0"/>
            </a:endParaRPr>
          </a:p>
        </p:txBody>
      </p:sp>
      <p:sp>
        <p:nvSpPr>
          <p:cNvPr id="3" name="Content Placeholder 2">
            <a:extLst>
              <a:ext uri="{FF2B5EF4-FFF2-40B4-BE49-F238E27FC236}">
                <a16:creationId xmlns:a16="http://schemas.microsoft.com/office/drawing/2014/main" id="{8811B45E-E33E-5050-A968-FFA32BAA1395}"/>
              </a:ext>
            </a:extLst>
          </p:cNvPr>
          <p:cNvSpPr>
            <a:spLocks noGrp="1"/>
          </p:cNvSpPr>
          <p:nvPr>
            <p:ph idx="1"/>
          </p:nvPr>
        </p:nvSpPr>
        <p:spPr>
          <a:xfrm>
            <a:off x="457200" y="950260"/>
            <a:ext cx="10810357" cy="4840940"/>
          </a:xfrm>
        </p:spPr>
        <p:txBody>
          <a:bodyPr>
            <a:normAutofit fontScale="85000" lnSpcReduction="10000"/>
          </a:bodyPr>
          <a:lstStyle/>
          <a:p>
            <a:pPr marL="0" lvl="0" indent="0">
              <a:lnSpc>
                <a:spcPct val="106000"/>
              </a:lnSpc>
              <a:buNone/>
            </a:pPr>
            <a:endParaRPr lang="en-IN" sz="1800" dirty="0">
              <a:solidFill>
                <a:schemeClr val="tx1"/>
              </a:solidFill>
              <a:effectLst/>
              <a:latin typeface="Calibri" panose="020F0502020204030204" pitchFamily="34" charset="0"/>
              <a:ea typeface="Calibri" panose="020F0502020204030204" pitchFamily="34" charset="0"/>
              <a:cs typeface="Gautami" panose="020B0502040204020203" pitchFamily="34" charset="0"/>
            </a:endParaRPr>
          </a:p>
          <a:p>
            <a:pPr marL="342900" lvl="0" indent="-342900">
              <a:lnSpc>
                <a:spcPct val="106000"/>
              </a:lnSpc>
              <a:buFont typeface="Wingdings" panose="05000000000000000000" pitchFamily="2" charset="2"/>
              <a:buChar char=""/>
            </a:pPr>
            <a:r>
              <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In this project the sample data is provided to us from our client database. The dataset is in csv (comma </a:t>
            </a:r>
            <a:r>
              <a:rPr lang="en-IN" sz="180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seprated</a:t>
            </a:r>
            <a:r>
              <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values) format.</a:t>
            </a:r>
            <a:endParaRPr lang="en-IN" sz="1800" dirty="0">
              <a:solidFill>
                <a:schemeClr val="tx1"/>
              </a:solidFill>
              <a:effectLst/>
              <a:latin typeface="Calibri" panose="020F0502020204030204" pitchFamily="34" charset="0"/>
              <a:ea typeface="Calibri" panose="020F0502020204030204" pitchFamily="34" charset="0"/>
              <a:cs typeface="Gautami" panose="020B0502040204020203" pitchFamily="34" charset="0"/>
            </a:endParaRPr>
          </a:p>
          <a:p>
            <a:pPr marL="342900" lvl="0" indent="-342900">
              <a:lnSpc>
                <a:spcPct val="106000"/>
              </a:lnSpc>
              <a:buFont typeface="Wingdings" panose="05000000000000000000" pitchFamily="2" charset="2"/>
              <a:buChar char=""/>
            </a:pPr>
            <a:r>
              <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The data set contains SMS tagged messages collected for SPAM Research </a:t>
            </a:r>
            <a:endParaRPr lang="en-IN" sz="1800" dirty="0">
              <a:solidFill>
                <a:schemeClr val="tx1"/>
              </a:solidFill>
              <a:effectLst/>
              <a:latin typeface="Calibri" panose="020F0502020204030204" pitchFamily="34" charset="0"/>
              <a:ea typeface="Calibri" panose="020F0502020204030204" pitchFamily="34" charset="0"/>
              <a:cs typeface="Gautami" panose="020B0502040204020203" pitchFamily="34" charset="0"/>
            </a:endParaRPr>
          </a:p>
          <a:p>
            <a:pPr marL="342900" lvl="0" indent="-342900">
              <a:lnSpc>
                <a:spcPct val="106000"/>
              </a:lnSpc>
              <a:buFont typeface="Wingdings" panose="05000000000000000000" pitchFamily="2" charset="2"/>
              <a:buChar char=""/>
            </a:pPr>
            <a:r>
              <a:rPr lang="en-IN" sz="1800"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rPr>
              <a:t>A collection of 5573 rows SMS spam messages was manually extracted from the </a:t>
            </a:r>
            <a:r>
              <a:rPr lang="en-IN" sz="1800" dirty="0" err="1">
                <a:solidFill>
                  <a:schemeClr val="tx1"/>
                </a:solidFill>
                <a:effectLst/>
                <a:latin typeface="Times New Roman" panose="02020603050405020304" pitchFamily="18" charset="0"/>
                <a:ea typeface="Calibri" panose="020F0502020204030204" pitchFamily="34" charset="0"/>
                <a:cs typeface="Calibri" panose="020F0502020204030204" pitchFamily="34" charset="0"/>
              </a:rPr>
              <a:t>Grumbletext</a:t>
            </a:r>
            <a:r>
              <a:rPr lang="en-IN" sz="1800"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rPr>
              <a:t> Web site. This is a UK forum in which cell phone users make public claims about SMS spam messages, most of them without reporting the very spam message received. The identification of the text of spam messages in the claims is a very hard and time-consuming task, and it involved carefully scanning hundreds of web pages</a:t>
            </a:r>
            <a:endParaRPr lang="en-IN" sz="1800" dirty="0">
              <a:solidFill>
                <a:schemeClr val="tx1"/>
              </a:solidFill>
              <a:effectLst/>
              <a:latin typeface="Calibri" panose="020F0502020204030204" pitchFamily="34" charset="0"/>
              <a:ea typeface="Calibri" panose="020F0502020204030204" pitchFamily="34" charset="0"/>
              <a:cs typeface="Gautami" panose="020B0502040204020203" pitchFamily="34" charset="0"/>
            </a:endParaRPr>
          </a:p>
          <a:p>
            <a:pPr marL="342900" lvl="0" indent="-342900">
              <a:lnSpc>
                <a:spcPct val="106000"/>
              </a:lnSpc>
              <a:buFont typeface="Wingdings" panose="05000000000000000000" pitchFamily="2" charset="2"/>
              <a:buChar char=""/>
            </a:pPr>
            <a:r>
              <a:rPr lang="en-IN" sz="1800"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rPr>
              <a:t>A subset of 3,375 SMS randomly chosen ham messages of the NUS SMS Corpus (NSC), which is a dataset of about 10,000 legitimate messages collected for research at the Department of Computer Science at the National University of Singapore. The messages largely originate from Singaporeans and mostly from students attending the University. These messages were collected from volunteers who were made aware that their contributions were going to be made publicly available. </a:t>
            </a:r>
            <a:endParaRPr lang="en-IN" sz="1800" dirty="0">
              <a:solidFill>
                <a:schemeClr val="tx1"/>
              </a:solidFill>
              <a:effectLst/>
              <a:latin typeface="Calibri" panose="020F0502020204030204" pitchFamily="34" charset="0"/>
              <a:ea typeface="Calibri" panose="020F0502020204030204" pitchFamily="34" charset="0"/>
              <a:cs typeface="Gautami" panose="020B0502040204020203" pitchFamily="34" charset="0"/>
            </a:endParaRPr>
          </a:p>
          <a:p>
            <a:pPr marL="342900" lvl="0" indent="-342900">
              <a:lnSpc>
                <a:spcPct val="106000"/>
              </a:lnSpc>
              <a:buFont typeface="Wingdings" panose="05000000000000000000" pitchFamily="2" charset="2"/>
              <a:buChar char=""/>
            </a:pPr>
            <a:r>
              <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The data set includes:</a:t>
            </a:r>
            <a:endParaRPr lang="en-IN" sz="1800" dirty="0">
              <a:solidFill>
                <a:schemeClr val="tx1"/>
              </a:solidFill>
              <a:effectLst/>
              <a:latin typeface="Calibri" panose="020F0502020204030204" pitchFamily="34" charset="0"/>
              <a:ea typeface="Calibri" panose="020F0502020204030204" pitchFamily="34" charset="0"/>
              <a:cs typeface="Gautami" panose="020B0502040204020203" pitchFamily="34" charset="0"/>
            </a:endParaRPr>
          </a:p>
          <a:p>
            <a:pPr marL="342900" lvl="0" indent="-342900">
              <a:lnSpc>
                <a:spcPct val="106000"/>
              </a:lnSpc>
              <a:buFont typeface="Calibri" panose="020F0502020204030204" pitchFamily="34" charset="0"/>
              <a:buChar char="-"/>
            </a:pPr>
            <a:r>
              <a:rPr lang="en-IN" sz="18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v1: </a:t>
            </a:r>
            <a:r>
              <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It is the Label column, which says spam or ham </a:t>
            </a:r>
            <a:endParaRPr lang="en-IN" sz="1800" dirty="0">
              <a:solidFill>
                <a:schemeClr val="tx1"/>
              </a:solidFill>
              <a:effectLst/>
              <a:latin typeface="Calibri" panose="020F0502020204030204" pitchFamily="34" charset="0"/>
              <a:ea typeface="Calibri" panose="020F0502020204030204" pitchFamily="34" charset="0"/>
              <a:cs typeface="Gautami" panose="020B0502040204020203" pitchFamily="34" charset="0"/>
            </a:endParaRPr>
          </a:p>
          <a:p>
            <a:pPr marL="342900" lvl="0" indent="-342900">
              <a:lnSpc>
                <a:spcPct val="106000"/>
              </a:lnSpc>
              <a:buFont typeface="Calibri" panose="020F0502020204030204" pitchFamily="34" charset="0"/>
              <a:buChar char="-"/>
            </a:pPr>
            <a:r>
              <a:rPr lang="en-IN" sz="18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v2:</a:t>
            </a:r>
            <a:r>
              <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It contains the SMS or e-mail text content.</a:t>
            </a:r>
            <a:endParaRPr lang="en-IN" sz="1800" dirty="0">
              <a:solidFill>
                <a:schemeClr val="tx1"/>
              </a:solidFill>
              <a:effectLst/>
              <a:latin typeface="Calibri" panose="020F0502020204030204" pitchFamily="34" charset="0"/>
              <a:ea typeface="Calibri" panose="020F0502020204030204" pitchFamily="34" charset="0"/>
              <a:cs typeface="Gautami" panose="020B0502040204020203" pitchFamily="34" charset="0"/>
            </a:endParaRPr>
          </a:p>
          <a:p>
            <a:pPr marL="342900" lvl="0" indent="-342900">
              <a:lnSpc>
                <a:spcPct val="106000"/>
              </a:lnSpc>
              <a:spcAft>
                <a:spcPts val="800"/>
              </a:spcAft>
              <a:buFont typeface="Calibri" panose="020F0502020204030204" pitchFamily="34" charset="0"/>
              <a:buChar char="-"/>
            </a:pPr>
            <a:r>
              <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And other columns such as Unnamed:2, Unnamed:3, Unnamed:4. </a:t>
            </a:r>
            <a:endParaRPr lang="en-IN" sz="1800" dirty="0">
              <a:solidFill>
                <a:schemeClr val="tx1"/>
              </a:solidFill>
              <a:effectLst/>
              <a:latin typeface="Calibri" panose="020F0502020204030204" pitchFamily="34" charset="0"/>
              <a:ea typeface="Calibri" panose="020F0502020204030204" pitchFamily="34" charset="0"/>
              <a:cs typeface="Gautami" panose="020B0502040204020203" pitchFamily="34" charset="0"/>
            </a:endParaRPr>
          </a:p>
          <a:p>
            <a:endParaRPr lang="en-IN" dirty="0">
              <a:solidFill>
                <a:schemeClr val="tx1"/>
              </a:solidFill>
            </a:endParaRPr>
          </a:p>
        </p:txBody>
      </p:sp>
    </p:spTree>
    <p:extLst>
      <p:ext uri="{BB962C8B-B14F-4D97-AF65-F5344CB8AC3E}">
        <p14:creationId xmlns:p14="http://schemas.microsoft.com/office/powerpoint/2010/main" val="2392922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19365-2C2E-AA4D-19DA-5014F71EC7F8}"/>
              </a:ext>
            </a:extLst>
          </p:cNvPr>
          <p:cNvSpPr>
            <a:spLocks noGrp="1"/>
          </p:cNvSpPr>
          <p:nvPr>
            <p:ph type="title"/>
          </p:nvPr>
        </p:nvSpPr>
        <p:spPr>
          <a:xfrm>
            <a:off x="457200" y="71718"/>
            <a:ext cx="10810357" cy="878541"/>
          </a:xfrm>
        </p:spPr>
        <p:txBody>
          <a:bodyPr>
            <a:normAutofit/>
          </a:bodyPr>
          <a:lstStyle/>
          <a:p>
            <a:pPr algn="l"/>
            <a:r>
              <a:rPr lang="en-IN" sz="4800" b="1" dirty="0">
                <a:effectLst/>
                <a:latin typeface="Calibri" panose="020F0502020204030204" pitchFamily="34" charset="0"/>
                <a:ea typeface="Calibri" panose="020F0502020204030204" pitchFamily="34" charset="0"/>
                <a:cs typeface="Gautami" panose="020B0502040204020203" pitchFamily="34" charset="0"/>
              </a:rPr>
              <a:t>Data </a:t>
            </a:r>
            <a:r>
              <a:rPr lang="en-IN" sz="4800" b="1" dirty="0" err="1">
                <a:effectLst/>
                <a:latin typeface="Calibri" panose="020F0502020204030204" pitchFamily="34" charset="0"/>
                <a:ea typeface="Calibri" panose="020F0502020204030204" pitchFamily="34" charset="0"/>
                <a:cs typeface="Gautami" panose="020B0502040204020203" pitchFamily="34" charset="0"/>
              </a:rPr>
              <a:t>Preprocessing</a:t>
            </a:r>
            <a:r>
              <a:rPr lang="en-IN" sz="4800" b="1" dirty="0">
                <a:effectLst/>
                <a:latin typeface="Calibri" panose="020F0502020204030204" pitchFamily="34" charset="0"/>
                <a:ea typeface="Calibri" panose="020F0502020204030204" pitchFamily="34" charset="0"/>
                <a:cs typeface="Gautami" panose="020B0502040204020203" pitchFamily="34" charset="0"/>
              </a:rPr>
              <a:t> </a:t>
            </a:r>
            <a:endParaRPr lang="en-IN" dirty="0"/>
          </a:p>
        </p:txBody>
      </p:sp>
      <p:sp>
        <p:nvSpPr>
          <p:cNvPr id="3" name="Content Placeholder 2">
            <a:extLst>
              <a:ext uri="{FF2B5EF4-FFF2-40B4-BE49-F238E27FC236}">
                <a16:creationId xmlns:a16="http://schemas.microsoft.com/office/drawing/2014/main" id="{8811B45E-E33E-5050-A968-FFA32BAA1395}"/>
              </a:ext>
            </a:extLst>
          </p:cNvPr>
          <p:cNvSpPr>
            <a:spLocks noGrp="1"/>
          </p:cNvSpPr>
          <p:nvPr>
            <p:ph idx="1"/>
          </p:nvPr>
        </p:nvSpPr>
        <p:spPr>
          <a:xfrm>
            <a:off x="654424" y="1156448"/>
            <a:ext cx="10981764" cy="5423646"/>
          </a:xfrm>
        </p:spPr>
        <p:txBody>
          <a:bodyPr>
            <a:normAutofit/>
          </a:bodyPr>
          <a:lstStyle/>
          <a:p>
            <a:pPr marL="342900" lvl="0" indent="-342900">
              <a:lnSpc>
                <a:spcPct val="115000"/>
              </a:lnSpc>
              <a:spcAft>
                <a:spcPts val="1000"/>
              </a:spcAft>
              <a:buFont typeface="Wingdings" panose="05000000000000000000" pitchFamily="2" charset="2"/>
              <a:buChar char=""/>
            </a:pPr>
            <a:r>
              <a:rPr lang="en-US" sz="1800" dirty="0">
                <a:effectLst/>
                <a:latin typeface="Calibri" panose="020F0502020204030204" pitchFamily="34" charset="0"/>
                <a:ea typeface="Calibri" panose="020F0502020204030204" pitchFamily="34" charset="0"/>
                <a:cs typeface="Gautami" panose="020B0502040204020203" pitchFamily="34" charset="0"/>
              </a:rPr>
              <a:t>First we check the information of the given dataset because it tells that how many rows and columns are present in our dataset and data type of the columns whether they are object, integer or float.</a:t>
            </a:r>
            <a:endParaRPr lang="en-IN" sz="1800" dirty="0">
              <a:effectLst/>
              <a:latin typeface="Calibri" panose="020F0502020204030204" pitchFamily="34" charset="0"/>
              <a:ea typeface="Calibri" panose="020F0502020204030204" pitchFamily="34" charset="0"/>
              <a:cs typeface="Gautami" panose="020B0502040204020203" pitchFamily="34" charset="0"/>
            </a:endParaRPr>
          </a:p>
          <a:p>
            <a:pPr marL="342900" lvl="0" indent="-342900">
              <a:lnSpc>
                <a:spcPct val="115000"/>
              </a:lnSpc>
              <a:spcAft>
                <a:spcPts val="1000"/>
              </a:spcAft>
              <a:buFont typeface="Wingdings" panose="05000000000000000000" pitchFamily="2" charset="2"/>
              <a:buChar char=""/>
            </a:pPr>
            <a:r>
              <a:rPr lang="en-US" sz="1800" dirty="0">
                <a:effectLst/>
                <a:latin typeface="Calibri" panose="020F0502020204030204" pitchFamily="34" charset="0"/>
                <a:ea typeface="Calibri" panose="020F0502020204030204" pitchFamily="34" charset="0"/>
                <a:cs typeface="Gautami" panose="020B0502040204020203" pitchFamily="34" charset="0"/>
              </a:rPr>
              <a:t>Dropping duplicates rows if present in dataset.</a:t>
            </a:r>
            <a:endParaRPr lang="en-IN" sz="1800" dirty="0">
              <a:effectLst/>
              <a:latin typeface="Calibri" panose="020F0502020204030204" pitchFamily="34" charset="0"/>
              <a:ea typeface="Calibri" panose="020F0502020204030204" pitchFamily="34" charset="0"/>
              <a:cs typeface="Gautami" panose="020B0502040204020203" pitchFamily="34" charset="0"/>
            </a:endParaRPr>
          </a:p>
          <a:p>
            <a:pPr marL="342900" lvl="0" indent="-342900">
              <a:lnSpc>
                <a:spcPct val="115000"/>
              </a:lnSpc>
              <a:spcAft>
                <a:spcPts val="1000"/>
              </a:spcAft>
              <a:buFont typeface="Wingdings" panose="05000000000000000000" pitchFamily="2" charset="2"/>
              <a:buChar char=""/>
            </a:pPr>
            <a:r>
              <a:rPr lang="en-US" sz="1800" dirty="0">
                <a:effectLst/>
                <a:latin typeface="Calibri" panose="020F0502020204030204" pitchFamily="34" charset="0"/>
                <a:ea typeface="Calibri" panose="020F0502020204030204" pitchFamily="34" charset="0"/>
                <a:cs typeface="Gautami" panose="020B0502040204020203" pitchFamily="34" charset="0"/>
              </a:rPr>
              <a:t>Then we check for the null values present in our dataset. If null values are present then drop it because we cannot able to fill the text data.</a:t>
            </a:r>
            <a:endParaRPr lang="en-IN" sz="1800" dirty="0">
              <a:effectLst/>
              <a:latin typeface="Calibri" panose="020F0502020204030204" pitchFamily="34" charset="0"/>
              <a:ea typeface="Calibri" panose="020F0502020204030204" pitchFamily="34" charset="0"/>
              <a:cs typeface="Gautami" panose="020B0502040204020203" pitchFamily="34" charset="0"/>
            </a:endParaRPr>
          </a:p>
          <a:p>
            <a:pPr marL="342900" lvl="0" indent="-342900">
              <a:lnSpc>
                <a:spcPct val="115000"/>
              </a:lnSpc>
              <a:spcAft>
                <a:spcPts val="1000"/>
              </a:spcAft>
              <a:buFont typeface="Wingdings" panose="05000000000000000000" pitchFamily="2" charset="2"/>
              <a:buChar char=""/>
            </a:pPr>
            <a:r>
              <a:rPr lang="en-US" sz="1800" dirty="0">
                <a:effectLst/>
                <a:latin typeface="Calibri" panose="020F0502020204030204" pitchFamily="34" charset="0"/>
                <a:ea typeface="Calibri" panose="020F0502020204030204" pitchFamily="34" charset="0"/>
                <a:cs typeface="Gautami" panose="020B0502040204020203" pitchFamily="34" charset="0"/>
              </a:rPr>
              <a:t>After that we check the summary statistics of our dataset. This part tells about the statistics of our dataset i.e. mean, median, max value ,min values and also it tell whether outliers are present in our dataset or not.</a:t>
            </a:r>
            <a:endParaRPr lang="en-IN" sz="1800" dirty="0">
              <a:effectLst/>
              <a:latin typeface="Calibri" panose="020F0502020204030204" pitchFamily="34" charset="0"/>
              <a:ea typeface="Calibri" panose="020F0502020204030204" pitchFamily="34" charset="0"/>
              <a:cs typeface="Gautami" panose="020B0502040204020203" pitchFamily="34" charset="0"/>
            </a:endParaRPr>
          </a:p>
          <a:p>
            <a:pPr marL="342900" lvl="0" indent="-342900">
              <a:lnSpc>
                <a:spcPct val="115000"/>
              </a:lnSpc>
              <a:spcAft>
                <a:spcPts val="1000"/>
              </a:spcAft>
              <a:buFont typeface="Wingdings" panose="05000000000000000000" pitchFamily="2" charset="2"/>
              <a:buChar char=""/>
            </a:pPr>
            <a:r>
              <a:rPr lang="en-US" sz="1800" dirty="0">
                <a:effectLst/>
                <a:latin typeface="Calibri" panose="020F0502020204030204" pitchFamily="34" charset="0"/>
                <a:ea typeface="Calibri" panose="020F0502020204030204" pitchFamily="34" charset="0"/>
                <a:cs typeface="Gautami" panose="020B0502040204020203" pitchFamily="34" charset="0"/>
              </a:rPr>
              <a:t>We also check the correlation of our target features with each other. If columns are highly correlated with each other let’s say 90% or above then remove those columns to avoid multicollinearity problem</a:t>
            </a:r>
            <a:endParaRPr lang="en-IN" sz="1800" dirty="0">
              <a:effectLst/>
              <a:latin typeface="Calibri" panose="020F0502020204030204" pitchFamily="34" charset="0"/>
              <a:ea typeface="Calibri" panose="020F0502020204030204" pitchFamily="34" charset="0"/>
              <a:cs typeface="Gautami" panose="020B0502040204020203" pitchFamily="34" charset="0"/>
            </a:endParaRPr>
          </a:p>
          <a:p>
            <a:pPr marL="342900" lvl="0" indent="-342900">
              <a:lnSpc>
                <a:spcPct val="115000"/>
              </a:lnSpc>
              <a:spcAft>
                <a:spcPts val="1000"/>
              </a:spcAft>
              <a:buFont typeface="Wingdings" panose="05000000000000000000" pitchFamily="2" charset="2"/>
              <a:buChar char=""/>
            </a:pPr>
            <a:r>
              <a:rPr lang="en-US" sz="1800" dirty="0">
                <a:effectLst/>
                <a:latin typeface="Calibri" panose="020F0502020204030204" pitchFamily="34" charset="0"/>
                <a:ea typeface="Calibri" panose="020F0502020204030204" pitchFamily="34" charset="0"/>
                <a:cs typeface="Gautami" panose="020B0502040204020203" pitchFamily="34" charset="0"/>
              </a:rPr>
              <a:t>We also create new columns to check the length of data before cleaning the Input feature column.</a:t>
            </a:r>
            <a:endParaRPr lang="en-IN" sz="1800" dirty="0">
              <a:effectLst/>
              <a:latin typeface="Calibri" panose="020F0502020204030204" pitchFamily="34" charset="0"/>
              <a:ea typeface="Calibri" panose="020F0502020204030204" pitchFamily="34" charset="0"/>
              <a:cs typeface="Gautami" panose="020B0502040204020203" pitchFamily="34" charset="0"/>
            </a:endParaRPr>
          </a:p>
          <a:p>
            <a:endParaRPr lang="en-IN" dirty="0"/>
          </a:p>
        </p:txBody>
      </p:sp>
    </p:spTree>
    <p:extLst>
      <p:ext uri="{BB962C8B-B14F-4D97-AF65-F5344CB8AC3E}">
        <p14:creationId xmlns:p14="http://schemas.microsoft.com/office/powerpoint/2010/main" val="297069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19365-2C2E-AA4D-19DA-5014F71EC7F8}"/>
              </a:ext>
            </a:extLst>
          </p:cNvPr>
          <p:cNvSpPr>
            <a:spLocks noGrp="1"/>
          </p:cNvSpPr>
          <p:nvPr>
            <p:ph type="title"/>
          </p:nvPr>
        </p:nvSpPr>
        <p:spPr>
          <a:xfrm>
            <a:off x="457200" y="71718"/>
            <a:ext cx="10810357" cy="878541"/>
          </a:xfrm>
        </p:spPr>
        <p:txBody>
          <a:bodyPr/>
          <a:lstStyle/>
          <a:p>
            <a:pPr algn="l"/>
            <a:r>
              <a:rPr lang="en-US" dirty="0">
                <a:solidFill>
                  <a:schemeClr val="bg1"/>
                </a:solidFill>
              </a:rPr>
              <a:t>Data Visualization</a:t>
            </a:r>
            <a:endParaRPr lang="en-IN" dirty="0">
              <a:solidFill>
                <a:schemeClr val="bg1"/>
              </a:solidFill>
            </a:endParaRPr>
          </a:p>
        </p:txBody>
      </p:sp>
      <p:sp>
        <p:nvSpPr>
          <p:cNvPr id="5" name="TextBox 4">
            <a:extLst>
              <a:ext uri="{FF2B5EF4-FFF2-40B4-BE49-F238E27FC236}">
                <a16:creationId xmlns:a16="http://schemas.microsoft.com/office/drawing/2014/main" id="{D19153B5-2A0F-0AEF-429E-D938D6FA8B6B}"/>
              </a:ext>
            </a:extLst>
          </p:cNvPr>
          <p:cNvSpPr txBox="1"/>
          <p:nvPr/>
        </p:nvSpPr>
        <p:spPr>
          <a:xfrm>
            <a:off x="457200" y="5698904"/>
            <a:ext cx="11296650" cy="368521"/>
          </a:xfrm>
          <a:prstGeom prst="rect">
            <a:avLst/>
          </a:prstGeom>
          <a:noFill/>
        </p:spPr>
        <p:txBody>
          <a:bodyPr wrap="square" rtlCol="0">
            <a:spAutoFit/>
          </a:bodyPr>
          <a:lstStyle/>
          <a:p>
            <a:r>
              <a:rPr lang="en-US" dirty="0">
                <a:solidFill>
                  <a:schemeClr val="bg1"/>
                </a:solidFill>
              </a:rPr>
              <a:t>This graph clearly shows that ham count is more and spam count is less comparatively</a:t>
            </a:r>
            <a:endParaRPr lang="en-IN" dirty="0">
              <a:solidFill>
                <a:schemeClr val="bg1"/>
              </a:solidFill>
            </a:endParaRPr>
          </a:p>
        </p:txBody>
      </p:sp>
      <p:sp>
        <p:nvSpPr>
          <p:cNvPr id="6" name="Content Placeholder 5">
            <a:extLst>
              <a:ext uri="{FF2B5EF4-FFF2-40B4-BE49-F238E27FC236}">
                <a16:creationId xmlns:a16="http://schemas.microsoft.com/office/drawing/2014/main" id="{F907EEC3-9226-B22D-EFA2-6C3D79D3B034}"/>
              </a:ext>
            </a:extLst>
          </p:cNvPr>
          <p:cNvSpPr>
            <a:spLocks noGrp="1"/>
          </p:cNvSpPr>
          <p:nvPr>
            <p:ph idx="1"/>
          </p:nvPr>
        </p:nvSpPr>
        <p:spPr/>
        <p:txBody>
          <a:bodyPr/>
          <a:lstStyle/>
          <a:p>
            <a:endParaRPr lang="en-IN"/>
          </a:p>
        </p:txBody>
      </p:sp>
      <p:pic>
        <p:nvPicPr>
          <p:cNvPr id="1026" name="Picture 2">
            <a:extLst>
              <a:ext uri="{FF2B5EF4-FFF2-40B4-BE49-F238E27FC236}">
                <a16:creationId xmlns:a16="http://schemas.microsoft.com/office/drawing/2014/main" id="{00849D8B-30ED-D6C0-4E91-137F247A68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165" y="1299883"/>
            <a:ext cx="4486835" cy="3229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433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19365-2C2E-AA4D-19DA-5014F71EC7F8}"/>
              </a:ext>
            </a:extLst>
          </p:cNvPr>
          <p:cNvSpPr>
            <a:spLocks noGrp="1"/>
          </p:cNvSpPr>
          <p:nvPr>
            <p:ph type="title"/>
          </p:nvPr>
        </p:nvSpPr>
        <p:spPr>
          <a:xfrm>
            <a:off x="457200" y="71718"/>
            <a:ext cx="10810357" cy="878541"/>
          </a:xfrm>
        </p:spPr>
        <p:txBody>
          <a:bodyPr/>
          <a:lstStyle/>
          <a:p>
            <a:pPr algn="l"/>
            <a:r>
              <a:rPr lang="en-US" dirty="0">
                <a:solidFill>
                  <a:schemeClr val="bg1"/>
                </a:solidFill>
              </a:rPr>
              <a:t>Data Visualization</a:t>
            </a:r>
            <a:endParaRPr lang="en-IN" dirty="0">
              <a:solidFill>
                <a:schemeClr val="bg1"/>
              </a:solidFill>
            </a:endParaRPr>
          </a:p>
        </p:txBody>
      </p:sp>
      <p:pic>
        <p:nvPicPr>
          <p:cNvPr id="2050" name="Picture 2">
            <a:extLst>
              <a:ext uri="{FF2B5EF4-FFF2-40B4-BE49-F238E27FC236}">
                <a16:creationId xmlns:a16="http://schemas.microsoft.com/office/drawing/2014/main" id="{38517D0D-EC7A-DC12-697A-D83AB8C79C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118" y="1176414"/>
            <a:ext cx="5440945" cy="271126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3143C38-3377-DB83-2920-CF2371F3D4E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770132" y="1176413"/>
            <a:ext cx="5441419" cy="271126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2B877AD-25A2-03E3-2450-F54AFDB415E3}"/>
              </a:ext>
            </a:extLst>
          </p:cNvPr>
          <p:cNvSpPr txBox="1"/>
          <p:nvPr/>
        </p:nvSpPr>
        <p:spPr>
          <a:xfrm>
            <a:off x="726141" y="6329082"/>
            <a:ext cx="11196918" cy="369332"/>
          </a:xfrm>
          <a:prstGeom prst="rect">
            <a:avLst/>
          </a:prstGeom>
          <a:noFill/>
        </p:spPr>
        <p:txBody>
          <a:bodyPr wrap="square" rtlCol="0">
            <a:spAutoFit/>
          </a:bodyPr>
          <a:lstStyle/>
          <a:p>
            <a:r>
              <a:rPr lang="en-US" dirty="0">
                <a:solidFill>
                  <a:schemeClr val="bg1"/>
                </a:solidFill>
              </a:rPr>
              <a:t>Above graphs shows that distribution of word characters and numbers distribution in the text and correlation</a:t>
            </a:r>
            <a:endParaRPr lang="en-IN" dirty="0">
              <a:solidFill>
                <a:schemeClr val="bg1"/>
              </a:solidFill>
            </a:endParaRPr>
          </a:p>
        </p:txBody>
      </p:sp>
      <p:pic>
        <p:nvPicPr>
          <p:cNvPr id="2056" name="Picture 8">
            <a:extLst>
              <a:ext uri="{FF2B5EF4-FFF2-40B4-BE49-F238E27FC236}">
                <a16:creationId xmlns:a16="http://schemas.microsoft.com/office/drawing/2014/main" id="{2DF03060-9855-67CF-4379-C22EFEFA60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2165" y="3919256"/>
            <a:ext cx="3400425" cy="2409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920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19365-2C2E-AA4D-19DA-5014F71EC7F8}"/>
              </a:ext>
            </a:extLst>
          </p:cNvPr>
          <p:cNvSpPr>
            <a:spLocks noGrp="1"/>
          </p:cNvSpPr>
          <p:nvPr>
            <p:ph type="title"/>
          </p:nvPr>
        </p:nvSpPr>
        <p:spPr>
          <a:xfrm>
            <a:off x="457200" y="71718"/>
            <a:ext cx="10810357" cy="878541"/>
          </a:xfrm>
        </p:spPr>
        <p:txBody>
          <a:bodyPr/>
          <a:lstStyle/>
          <a:p>
            <a:pPr algn="l"/>
            <a:r>
              <a:rPr lang="en-US" dirty="0">
                <a:solidFill>
                  <a:schemeClr val="bg1"/>
                </a:solidFill>
              </a:rPr>
              <a:t>Data Visualization</a:t>
            </a:r>
            <a:endParaRPr lang="en-IN" dirty="0">
              <a:solidFill>
                <a:schemeClr val="bg1"/>
              </a:solidFill>
            </a:endParaRPr>
          </a:p>
        </p:txBody>
      </p:sp>
      <p:sp>
        <p:nvSpPr>
          <p:cNvPr id="4" name="Content Placeholder 3">
            <a:extLst>
              <a:ext uri="{FF2B5EF4-FFF2-40B4-BE49-F238E27FC236}">
                <a16:creationId xmlns:a16="http://schemas.microsoft.com/office/drawing/2014/main" id="{4C5C7AAD-D02A-6108-D21F-87EA67DB9379}"/>
              </a:ext>
            </a:extLst>
          </p:cNvPr>
          <p:cNvSpPr>
            <a:spLocks noGrp="1"/>
          </p:cNvSpPr>
          <p:nvPr>
            <p:ph idx="1"/>
          </p:nvPr>
        </p:nvSpPr>
        <p:spPr/>
        <p:txBody>
          <a:bodyPr/>
          <a:lstStyle/>
          <a:p>
            <a:endParaRPr lang="en-IN"/>
          </a:p>
        </p:txBody>
      </p:sp>
      <p:pic>
        <p:nvPicPr>
          <p:cNvPr id="6148" name="Picture 4">
            <a:extLst>
              <a:ext uri="{FF2B5EF4-FFF2-40B4-BE49-F238E27FC236}">
                <a16:creationId xmlns:a16="http://schemas.microsoft.com/office/drawing/2014/main" id="{80247683-9612-1A56-E32A-F6D6B37CE9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082667"/>
            <a:ext cx="9081247" cy="470853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2927AF6-7131-28DB-A402-E3FB8E92B8E7}"/>
              </a:ext>
            </a:extLst>
          </p:cNvPr>
          <p:cNvSpPr txBox="1"/>
          <p:nvPr/>
        </p:nvSpPr>
        <p:spPr>
          <a:xfrm>
            <a:off x="762000" y="5683624"/>
            <a:ext cx="8579223" cy="392159"/>
          </a:xfrm>
          <a:prstGeom prst="rect">
            <a:avLst/>
          </a:prstGeom>
          <a:noFill/>
        </p:spPr>
        <p:txBody>
          <a:bodyPr wrap="square">
            <a:spAutoFit/>
          </a:bodyPr>
          <a:lstStyle/>
          <a:p>
            <a:pPr>
              <a:lnSpc>
                <a:spcPct val="115000"/>
              </a:lnSpc>
              <a:spcAft>
                <a:spcPts val="1000"/>
              </a:spcAft>
            </a:pPr>
            <a:r>
              <a:rPr lang="en-US" sz="1800" dirty="0">
                <a:solidFill>
                  <a:schemeClr val="bg1"/>
                </a:solidFill>
                <a:latin typeface="Calibri" panose="020F0502020204030204" pitchFamily="34" charset="0"/>
                <a:ea typeface="Calibri" panose="020F0502020204030204" pitchFamily="34" charset="0"/>
                <a:cs typeface="Gautami" panose="020B0502040204020203" pitchFamily="34" charset="0"/>
              </a:rPr>
              <a:t>This graph shows distribution of spam words</a:t>
            </a:r>
            <a:endParaRPr lang="en-IN" sz="1800" dirty="0">
              <a:solidFill>
                <a:schemeClr val="bg1"/>
              </a:solidFill>
              <a:effectLst/>
              <a:latin typeface="Calibri" panose="020F0502020204030204" pitchFamily="34" charset="0"/>
              <a:ea typeface="Calibri" panose="020F0502020204030204" pitchFamily="34" charset="0"/>
              <a:cs typeface="Gautami" panose="020B0502040204020203" pitchFamily="34" charset="0"/>
            </a:endParaRPr>
          </a:p>
        </p:txBody>
      </p:sp>
    </p:spTree>
    <p:extLst>
      <p:ext uri="{BB962C8B-B14F-4D97-AF65-F5344CB8AC3E}">
        <p14:creationId xmlns:p14="http://schemas.microsoft.com/office/powerpoint/2010/main" val="2442223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19365-2C2E-AA4D-19DA-5014F71EC7F8}"/>
              </a:ext>
            </a:extLst>
          </p:cNvPr>
          <p:cNvSpPr>
            <a:spLocks noGrp="1"/>
          </p:cNvSpPr>
          <p:nvPr>
            <p:ph type="title"/>
          </p:nvPr>
        </p:nvSpPr>
        <p:spPr>
          <a:xfrm>
            <a:off x="457200" y="71718"/>
            <a:ext cx="10810357" cy="878541"/>
          </a:xfrm>
        </p:spPr>
        <p:txBody>
          <a:bodyPr/>
          <a:lstStyle/>
          <a:p>
            <a:pPr algn="l"/>
            <a:r>
              <a:rPr lang="en-US" dirty="0">
                <a:solidFill>
                  <a:schemeClr val="bg1"/>
                </a:solidFill>
              </a:rPr>
              <a:t>Data Visualization</a:t>
            </a:r>
            <a:endParaRPr lang="en-IN" dirty="0">
              <a:solidFill>
                <a:schemeClr val="bg1"/>
              </a:solidFill>
            </a:endParaRPr>
          </a:p>
        </p:txBody>
      </p:sp>
      <p:sp>
        <p:nvSpPr>
          <p:cNvPr id="4" name="Content Placeholder 3">
            <a:extLst>
              <a:ext uri="{FF2B5EF4-FFF2-40B4-BE49-F238E27FC236}">
                <a16:creationId xmlns:a16="http://schemas.microsoft.com/office/drawing/2014/main" id="{4C5C7AAD-D02A-6108-D21F-87EA67DB9379}"/>
              </a:ext>
            </a:extLst>
          </p:cNvPr>
          <p:cNvSpPr>
            <a:spLocks noGrp="1"/>
          </p:cNvSpPr>
          <p:nvPr>
            <p:ph idx="1"/>
          </p:nvPr>
        </p:nvSpPr>
        <p:spPr/>
        <p:txBody>
          <a:bodyPr/>
          <a:lstStyle/>
          <a:p>
            <a:endParaRPr lang="en-IN"/>
          </a:p>
        </p:txBody>
      </p:sp>
      <p:sp>
        <p:nvSpPr>
          <p:cNvPr id="8" name="TextBox 7">
            <a:extLst>
              <a:ext uri="{FF2B5EF4-FFF2-40B4-BE49-F238E27FC236}">
                <a16:creationId xmlns:a16="http://schemas.microsoft.com/office/drawing/2014/main" id="{A2927AF6-7131-28DB-A402-E3FB8E92B8E7}"/>
              </a:ext>
            </a:extLst>
          </p:cNvPr>
          <p:cNvSpPr txBox="1"/>
          <p:nvPr/>
        </p:nvSpPr>
        <p:spPr>
          <a:xfrm>
            <a:off x="762000" y="5683624"/>
            <a:ext cx="8579223" cy="392159"/>
          </a:xfrm>
          <a:prstGeom prst="rect">
            <a:avLst/>
          </a:prstGeom>
          <a:noFill/>
        </p:spPr>
        <p:txBody>
          <a:bodyPr wrap="square">
            <a:spAutoFit/>
          </a:bodyPr>
          <a:lstStyle/>
          <a:p>
            <a:pPr>
              <a:lnSpc>
                <a:spcPct val="115000"/>
              </a:lnSpc>
              <a:spcAft>
                <a:spcPts val="1000"/>
              </a:spcAft>
            </a:pPr>
            <a:r>
              <a:rPr lang="en-US" sz="1800" dirty="0">
                <a:solidFill>
                  <a:schemeClr val="bg1"/>
                </a:solidFill>
                <a:latin typeface="Calibri" panose="020F0502020204030204" pitchFamily="34" charset="0"/>
                <a:ea typeface="Calibri" panose="020F0502020204030204" pitchFamily="34" charset="0"/>
                <a:cs typeface="Gautami" panose="020B0502040204020203" pitchFamily="34" charset="0"/>
              </a:rPr>
              <a:t>This graph shows distribution of ham words</a:t>
            </a:r>
            <a:endParaRPr lang="en-IN" sz="1800" dirty="0">
              <a:solidFill>
                <a:schemeClr val="bg1"/>
              </a:solidFill>
              <a:effectLst/>
              <a:latin typeface="Calibri" panose="020F0502020204030204" pitchFamily="34" charset="0"/>
              <a:ea typeface="Calibri" panose="020F0502020204030204" pitchFamily="34" charset="0"/>
              <a:cs typeface="Gautami" panose="020B0502040204020203" pitchFamily="34" charset="0"/>
            </a:endParaRPr>
          </a:p>
        </p:txBody>
      </p:sp>
      <p:pic>
        <p:nvPicPr>
          <p:cNvPr id="7170" name="Picture 2">
            <a:extLst>
              <a:ext uri="{FF2B5EF4-FFF2-40B4-BE49-F238E27FC236}">
                <a16:creationId xmlns:a16="http://schemas.microsoft.com/office/drawing/2014/main" id="{97BA4F72-1EE9-E2CB-52E2-1CAFD78F9A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983" y="782217"/>
            <a:ext cx="9833205" cy="5002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042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19365-2C2E-AA4D-19DA-5014F71EC7F8}"/>
              </a:ext>
            </a:extLst>
          </p:cNvPr>
          <p:cNvSpPr>
            <a:spLocks noGrp="1"/>
          </p:cNvSpPr>
          <p:nvPr>
            <p:ph type="title"/>
          </p:nvPr>
        </p:nvSpPr>
        <p:spPr>
          <a:xfrm>
            <a:off x="457200" y="71718"/>
            <a:ext cx="10810357" cy="878541"/>
          </a:xfrm>
        </p:spPr>
        <p:txBody>
          <a:bodyPr/>
          <a:lstStyle/>
          <a:p>
            <a:pPr algn="l"/>
            <a:r>
              <a:rPr lang="en-US" dirty="0">
                <a:solidFill>
                  <a:schemeClr val="bg1"/>
                </a:solidFill>
              </a:rPr>
              <a:t>Data Visualization</a:t>
            </a:r>
            <a:endParaRPr lang="en-IN" dirty="0">
              <a:solidFill>
                <a:schemeClr val="bg1"/>
              </a:solidFill>
            </a:endParaRPr>
          </a:p>
        </p:txBody>
      </p:sp>
      <p:sp>
        <p:nvSpPr>
          <p:cNvPr id="5" name="TextBox 4">
            <a:extLst>
              <a:ext uri="{FF2B5EF4-FFF2-40B4-BE49-F238E27FC236}">
                <a16:creationId xmlns:a16="http://schemas.microsoft.com/office/drawing/2014/main" id="{D19153B5-2A0F-0AEF-429E-D938D6FA8B6B}"/>
              </a:ext>
            </a:extLst>
          </p:cNvPr>
          <p:cNvSpPr txBox="1"/>
          <p:nvPr/>
        </p:nvSpPr>
        <p:spPr>
          <a:xfrm>
            <a:off x="457200" y="5791199"/>
            <a:ext cx="11734800" cy="779444"/>
          </a:xfrm>
          <a:prstGeom prst="rect">
            <a:avLst/>
          </a:prstGeom>
          <a:noFill/>
        </p:spPr>
        <p:txBody>
          <a:bodyPr wrap="square" rtlCol="0">
            <a:spAutoFit/>
          </a:bodyPr>
          <a:lstStyle/>
          <a:p>
            <a:pPr>
              <a:lnSpc>
                <a:spcPct val="115000"/>
              </a:lnSpc>
              <a:spcAft>
                <a:spcPts val="1000"/>
              </a:spcAft>
            </a:pPr>
            <a:r>
              <a:rPr lang="en-US" sz="2000" dirty="0">
                <a:solidFill>
                  <a:schemeClr val="bg1"/>
                </a:solidFill>
                <a:latin typeface="Calibri" panose="020F0502020204030204" pitchFamily="34" charset="0"/>
                <a:ea typeface="Calibri" panose="020F0502020204030204" pitchFamily="34" charset="0"/>
                <a:cs typeface="Gautami" panose="020B0502040204020203" pitchFamily="34" charset="0"/>
              </a:rPr>
              <a:t>These are the top words in SPAM more than 100 words where “to” has highest of 368 words and followed by ,“a”,”your”,”call”,”or”,”the”,”2”,”for”,”call”,”is”,”on”,”have”,”from,”ur”,” </a:t>
            </a:r>
            <a:r>
              <a:rPr lang="en-US" sz="2000" dirty="0" err="1">
                <a:solidFill>
                  <a:schemeClr val="bg1"/>
                </a:solidFill>
                <a:latin typeface="Calibri" panose="020F0502020204030204" pitchFamily="34" charset="0"/>
                <a:ea typeface="Calibri" panose="020F0502020204030204" pitchFamily="34" charset="0"/>
                <a:cs typeface="Gautami" panose="020B0502040204020203" pitchFamily="34" charset="0"/>
              </a:rPr>
              <a:t>with”,”&amp;”,four,”of”,”FREE</a:t>
            </a:r>
            <a:r>
              <a:rPr lang="en-US" sz="2000" dirty="0">
                <a:solidFill>
                  <a:schemeClr val="bg1"/>
                </a:solidFill>
                <a:latin typeface="Calibri" panose="020F0502020204030204" pitchFamily="34" charset="0"/>
                <a:ea typeface="Calibri" panose="020F0502020204030204" pitchFamily="34" charset="0"/>
                <a:cs typeface="Gautami" panose="020B0502040204020203" pitchFamily="34" charset="0"/>
              </a:rPr>
              <a:t>”</a:t>
            </a:r>
            <a:endParaRPr lang="en-IN" sz="2000" dirty="0">
              <a:solidFill>
                <a:schemeClr val="bg1"/>
              </a:solidFill>
              <a:effectLst/>
              <a:latin typeface="Calibri" panose="020F0502020204030204" pitchFamily="34" charset="0"/>
              <a:ea typeface="Calibri" panose="020F0502020204030204" pitchFamily="34" charset="0"/>
              <a:cs typeface="Gautami" panose="020B0502040204020203" pitchFamily="34" charset="0"/>
            </a:endParaRPr>
          </a:p>
        </p:txBody>
      </p:sp>
      <p:sp>
        <p:nvSpPr>
          <p:cNvPr id="4" name="Content Placeholder 3">
            <a:extLst>
              <a:ext uri="{FF2B5EF4-FFF2-40B4-BE49-F238E27FC236}">
                <a16:creationId xmlns:a16="http://schemas.microsoft.com/office/drawing/2014/main" id="{03B7C3AA-562E-1DCE-3A4E-0E6B867F747C}"/>
              </a:ext>
            </a:extLst>
          </p:cNvPr>
          <p:cNvSpPr>
            <a:spLocks noGrp="1"/>
          </p:cNvSpPr>
          <p:nvPr>
            <p:ph idx="1"/>
          </p:nvPr>
        </p:nvSpPr>
        <p:spPr/>
        <p:txBody>
          <a:bodyPr/>
          <a:lstStyle/>
          <a:p>
            <a:endParaRPr lang="en-IN"/>
          </a:p>
        </p:txBody>
      </p:sp>
      <p:pic>
        <p:nvPicPr>
          <p:cNvPr id="4098" name="Picture 2">
            <a:extLst>
              <a:ext uri="{FF2B5EF4-FFF2-40B4-BE49-F238E27FC236}">
                <a16:creationId xmlns:a16="http://schemas.microsoft.com/office/drawing/2014/main" id="{4A0F9400-546F-5D69-3F4F-0ADA939F99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047" y="942389"/>
            <a:ext cx="10165977" cy="4597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84993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2.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{50AA83C3-B222-4284-B27E-0260F1064991}tf11665031_win32</Template>
  <TotalTime>71</TotalTime>
  <Words>1015</Words>
  <Application>Microsoft Office PowerPoint</Application>
  <PresentationFormat>Widescreen</PresentationFormat>
  <Paragraphs>43</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Arial Nova</vt:lpstr>
      <vt:lpstr>Arial Nova Light</vt:lpstr>
      <vt:lpstr>Calibri</vt:lpstr>
      <vt:lpstr>Times New Roman</vt:lpstr>
      <vt:lpstr>Wingdings</vt:lpstr>
      <vt:lpstr>Wingdings 2</vt:lpstr>
      <vt:lpstr>SlateVTI</vt:lpstr>
      <vt:lpstr>Email Spam Classifier</vt:lpstr>
      <vt:lpstr>Introduction </vt:lpstr>
      <vt:lpstr>Data Sources and their formats</vt:lpstr>
      <vt:lpstr>Data Preprocessing </vt:lpstr>
      <vt:lpstr>Data Visualization</vt:lpstr>
      <vt:lpstr>Data Visualization</vt:lpstr>
      <vt:lpstr>Data Visualization</vt:lpstr>
      <vt:lpstr>Data Visualization</vt:lpstr>
      <vt:lpstr>Data Visualization</vt:lpstr>
      <vt:lpstr>Data Visualization</vt:lpstr>
      <vt:lpstr>Finalising the Model</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Email Spam Classifier</dc:title>
  <dc:creator>Nagaraju Kunigiri</dc:creator>
  <cp:lastModifiedBy>Nagaraju Kunigiri</cp:lastModifiedBy>
  <cp:revision>2</cp:revision>
  <dcterms:created xsi:type="dcterms:W3CDTF">2022-12-27T07:43:33Z</dcterms:created>
  <dcterms:modified xsi:type="dcterms:W3CDTF">2023-01-04T15:46:06Z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